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DCD6C6-A83D-4A4C-BCC3-7912EE3F7186}">
  <a:tblStyle styleId="{38DCD6C6-A83D-4A4C-BCC3-7912EE3F718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974963BC-11D3-4C53-A4C9-ACEE3D6B804B}" styleName="Table_1"/>
  <a:tblStyle styleId="{3D74FC13-F8FC-4E96-8198-DF173FFC8149}" styleName="Table_2">
    <a:wholeTbl>
      <a:tcStyle>
        <a:tcBdr>
          <a:lef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04C211A-376C-4CA5-8182-27F8E45AF1F7}" styleName="Table_3">
    <a:wholeTbl>
      <a:tcStyle>
        <a:tcBdr>
          <a:lef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31A3586-7C98-4EE7-A11A-4CEEF3433EB0}" styleName="Table_4">
    <a:wholeTbl>
      <a:tcStyle>
        <a:tcBdr>
          <a:lef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A9346ECC-AC8B-41B0-A916-1BC8BDC0BA47}" styleName="Table_5">
    <a:wholeTbl>
      <a:tcStyle>
        <a:tcBdr>
          <a:lef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0793FA5-6C40-4216-A124-9D2359931C0D}" styleName="Table_6">
    <a:wholeTbl>
      <a:tcStyle>
        <a:tcBdr>
          <a:lef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981B152-03FD-4A80-BF72-72550FF69567}" styleName="Table_7">
    <a:wholeTbl>
      <a:tcStyle>
        <a:tcBdr>
          <a:lef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445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81072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1317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Quantile plot has heavy tail 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no constant variance in residual vs fitted</a:t>
            </a:r>
          </a:p>
        </p:txBody>
      </p:sp>
    </p:spTree>
    <p:extLst>
      <p:ext uri="{BB962C8B-B14F-4D97-AF65-F5344CB8AC3E}">
        <p14:creationId xmlns:p14="http://schemas.microsoft.com/office/powerpoint/2010/main" val="274097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015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99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seen that our lamda was 0.25 so we have power transformed our Y to ¼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of P-value for total retweet is more than alpha 0.05 for total retweet,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 we would like to conclude that total retweet might not exactly be a best predictor for our regression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 we conclude that Box-Cox transformation does not help solving Heteroscedasticity.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695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as you have seen in our model 2.1, our power transformation was not helping us, so we tried to perform a log transformation.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We are essentially trying to see if the log(Y) is a better fit, but we see that the P - value of total retweet is still higher than our alpha,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so we think that total retweet is not a best predicting independent variable for our regression.</a:t>
            </a:r>
          </a:p>
          <a:p>
            <a:pPr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 we conclude that LOG transformation does not help solving Heteroscedasticity .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949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100">
                <a:solidFill>
                  <a:schemeClr val="dk1"/>
                </a:solidFill>
              </a:rPr>
              <a:t>as we have seen so far, We can see that two variable model or 3 variable model is not helping us predict the fb likes, </a:t>
            </a:r>
          </a:p>
          <a:p>
            <a:pPr rtl="0">
              <a:spcBef>
                <a:spcPts val="0"/>
              </a:spcBef>
              <a:buNone/>
            </a:pPr>
            <a:r>
              <a:rPr lang="en-US" sz="1100">
                <a:solidFill>
                  <a:schemeClr val="dk1"/>
                </a:solidFill>
              </a:rPr>
              <a:t>we are going to use a single variable number of followers as given by leaps as best predictor, </a:t>
            </a:r>
          </a:p>
          <a:p>
            <a:pPr rtl="0">
              <a:spcBef>
                <a:spcPts val="0"/>
              </a:spcBef>
              <a:buNone/>
            </a:pPr>
            <a:r>
              <a:rPr lang="en-US" sz="1100">
                <a:solidFill>
                  <a:schemeClr val="dk1"/>
                </a:solidFill>
              </a:rPr>
              <a:t>we also noticed that there is a highest correlation between no of followers &amp; fb likes</a:t>
            </a:r>
          </a:p>
          <a:p>
            <a:pPr rtl="0">
              <a:spcBef>
                <a:spcPts val="0"/>
              </a:spcBef>
              <a:buNone/>
            </a:pPr>
            <a:endParaRPr sz="1100"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-US"/>
              <a:t>residual plot - variance is non constant, even in QQ plot distribution is not normal. 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so there is a violation of variance in residual plot, and violation of normality in quantile plot.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1798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although we see that there are violations in the graphs, we want to confirm the same using breush pagan test to test for hetero scedasticity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our H0 is homoscedastic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r>
              <a:rPr lang="en-US"/>
              <a:t>conclusion is reject Ho so we have a problem of hetero scedasticity</a:t>
            </a:r>
          </a:p>
        </p:txBody>
      </p:sp>
    </p:spTree>
    <p:extLst>
      <p:ext uri="{BB962C8B-B14F-4D97-AF65-F5344CB8AC3E}">
        <p14:creationId xmlns:p14="http://schemas.microsoft.com/office/powerpoint/2010/main" val="4171007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74307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28925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48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12558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768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815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415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823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278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052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718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774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545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72930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635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94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9463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88189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/>
              <a:t>We have 6 variables, 63 (2^n -1) we used the leap package of r 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/>
              <a:t>few metrics of models </a:t>
            </a:r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/>
              <a:t>optimal model - 3 </a:t>
            </a:r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43322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variables no of followers, total retweet, country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remove country from potential predictor of fb likes</a:t>
            </a:r>
          </a:p>
        </p:txBody>
      </p:sp>
    </p:spTree>
    <p:extLst>
      <p:ext uri="{BB962C8B-B14F-4D97-AF65-F5344CB8AC3E}">
        <p14:creationId xmlns:p14="http://schemas.microsoft.com/office/powerpoint/2010/main" val="1708497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better output when we remove country out of the variables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850" y="5815025"/>
            <a:ext cx="5096399" cy="8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850" y="2646050"/>
            <a:ext cx="5096525" cy="301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5">
            <a:alphaModFix/>
          </a:blip>
          <a:srcRect l="2970" t="-146760" r="-2969" b="146759"/>
          <a:stretch/>
        </p:blipFill>
        <p:spPr>
          <a:xfrm>
            <a:off x="63225" y="930448"/>
            <a:ext cx="1203150" cy="120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9525" y="3211875"/>
            <a:ext cx="1497000" cy="18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38100" y="496625"/>
            <a:ext cx="9067799" cy="189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395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Analysis - Social Networks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sz="32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48475" y="4621275"/>
            <a:ext cx="3486299" cy="482999"/>
          </a:xfrm>
          <a:prstGeom prst="rect">
            <a:avLst/>
          </a:prstGeom>
          <a:gradFill>
            <a:gsLst>
              <a:gs pos="0">
                <a:srgbClr val="BEDBFF"/>
              </a:gs>
              <a:gs pos="35000">
                <a:srgbClr val="D1E5FE"/>
              </a:gs>
              <a:gs pos="100000">
                <a:srgbClr val="EEF5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72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 rtl="0">
              <a:spcBef>
                <a:spcPts val="0"/>
              </a:spcBef>
              <a:buNone/>
            </a:pPr>
            <a:r>
              <a:rPr lang="en-US" sz="36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</a:t>
            </a:r>
            <a:r>
              <a:rPr lang="en-US" sz="36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2 - Plots</a:t>
            </a:r>
            <a:r>
              <a:rPr lang="en-US" sz="36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</a:t>
            </a:r>
          </a:p>
          <a:p>
            <a:pPr algn="l">
              <a:spcBef>
                <a:spcPts val="0"/>
              </a:spcBef>
              <a:buNone/>
            </a:pPr>
            <a:r>
              <a:rPr lang="en-US" sz="36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625" y="1347550"/>
            <a:ext cx="4011525" cy="416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06950"/>
            <a:ext cx="4279751" cy="47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0" y="613100"/>
            <a:ext cx="8911200" cy="7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>
                <a:solidFill>
                  <a:schemeClr val="dk1"/>
                </a:solidFill>
              </a:rPr>
              <a:t>      Residual vs Fitted                    QQ Norm Plot                            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3600" b="1" i="1" u="sng">
                <a:latin typeface="Times New Roman"/>
                <a:ea typeface="Times New Roman"/>
                <a:cs typeface="Times New Roman"/>
                <a:sym typeface="Times New Roman"/>
              </a:rPr>
              <a:t>Model 2</a:t>
            </a:r>
          </a:p>
          <a:p>
            <a:pPr algn="l">
              <a:spcBef>
                <a:spcPts val="0"/>
              </a:spcBef>
              <a:buNone/>
            </a:pPr>
            <a:r>
              <a:rPr lang="en-US" sz="3000" b="1" i="1" u="sng">
                <a:latin typeface="Times New Roman"/>
                <a:ea typeface="Times New Roman"/>
                <a:cs typeface="Times New Roman"/>
                <a:sym typeface="Times New Roman"/>
              </a:rPr>
              <a:t>      Breusch- Pagan Test : Test of Heteroscedasticity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457200" y="1913875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0" rtl="0">
              <a:spcBef>
                <a:spcPts val="0"/>
              </a:spcBef>
              <a:buClr>
                <a:schemeClr val="dk1"/>
              </a:buClr>
              <a:buSzPct val="98333"/>
              <a:buFont typeface="Times New Roman"/>
              <a:buChar char="•"/>
            </a:pPr>
            <a:r>
              <a:rPr lang="en-US" sz="2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H0 : Both Group have constant variance</a:t>
            </a:r>
          </a:p>
          <a:p>
            <a:pPr lvl="0" indent="0" rtl="0">
              <a:spcBef>
                <a:spcPts val="590"/>
              </a:spcBef>
              <a:buClr>
                <a:schemeClr val="dk1"/>
              </a:buClr>
              <a:buSzPct val="98333"/>
              <a:buFont typeface="Times New Roman"/>
              <a:buChar char="•"/>
            </a:pPr>
            <a:r>
              <a:rPr lang="en-US" sz="2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H1 : Both Group do not have constant variance</a:t>
            </a:r>
          </a:p>
          <a:p>
            <a:pPr lvl="0" indent="0" rtl="0">
              <a:spcBef>
                <a:spcPts val="590"/>
              </a:spcBef>
              <a:buClr>
                <a:schemeClr val="dk1"/>
              </a:buClr>
              <a:buSzPct val="98333"/>
              <a:buFont typeface="Times New Roman"/>
              <a:buChar char="•"/>
            </a:pPr>
            <a:r>
              <a:rPr lang="en-US" sz="2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Rule : After running BP test if P value less than Alpha (0.05) Reject H0 else Fail to Reject H0</a:t>
            </a:r>
          </a:p>
          <a:p>
            <a:pPr marL="0" lvl="0" indent="0" rtl="0">
              <a:spcBef>
                <a:spcPts val="592"/>
              </a:spcBef>
              <a:buClr>
                <a:schemeClr val="dk1"/>
              </a:buClr>
              <a:buFont typeface="Arial"/>
              <a:buNone/>
            </a:pPr>
            <a:endParaRPr sz="2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59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9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: P Value : 0.009837 &lt; Alpha(0.05)</a:t>
            </a:r>
          </a:p>
          <a:p>
            <a:pPr marL="0" lvl="0" indent="0" rtl="0">
              <a:spcBef>
                <a:spcPts val="59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9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:  Reject H0 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b="1"/>
              <a:t>Transform (Y) : Using Box-Cox Plot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75" y="1407650"/>
            <a:ext cx="7992825" cy="466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3689225" y="6260975"/>
            <a:ext cx="3857699" cy="38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1"/>
              <a:t>Lambda = 0.25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b="1" i="1" u="sng">
                <a:latin typeface="Times New Roman"/>
                <a:ea typeface="Times New Roman"/>
                <a:cs typeface="Times New Roman"/>
                <a:sym typeface="Times New Roman"/>
              </a:rPr>
              <a:t>Model 2.1 : Transform Y to Y^0.25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25" y="1214725"/>
            <a:ext cx="8385751" cy="385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5419375" y="3418450"/>
            <a:ext cx="1194000" cy="44400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200550" y="5504425"/>
            <a:ext cx="8419499" cy="12536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P- value for TotalRetweet(0.0507) is marginally greater than the Alpha (0.05).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2.2 : Transform Y to Log(Y)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  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25" y="1346100"/>
            <a:ext cx="8128548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267300" y="5107650"/>
            <a:ext cx="8419499" cy="1296600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P- value for TotalRetweet(0.22) is greater than the Alpha (0.05). 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6092600" y="2666675"/>
            <a:ext cx="1194000" cy="44400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-152400" y="274637"/>
            <a:ext cx="92202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1:</a:t>
            </a:r>
            <a:r>
              <a:rPr lang="en-US" sz="3000" b="1" i="1" u="sng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Regression (Single Variable)</a:t>
            </a:r>
            <a:r>
              <a:rPr lang="en-US" sz="3000" b="1" i="1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3000" b="1" i="1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000" b="1" i="1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FacebookLikes(Y) ~ Numberoffollowers(X2)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296399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Violation – Normality, Consta</a:t>
            </a:r>
            <a:r>
              <a:rPr lang="en-US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 </a:t>
            </a:r>
            <a:r>
              <a:rPr lang="en-US" sz="30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Variance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64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Residual Plot                                      QQ NORM</a:t>
            </a: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3148300"/>
            <a:ext cx="8229600" cy="31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-71300" y="274650"/>
            <a:ext cx="9581100" cy="1650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i="1" u="sng">
                <a:latin typeface="Times New Roman"/>
                <a:ea typeface="Times New Roman"/>
                <a:cs typeface="Times New Roman"/>
                <a:sym typeface="Times New Roman"/>
              </a:rPr>
              <a:t>Model 1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3600" b="1" i="1" u="sng">
                <a:latin typeface="Times New Roman"/>
                <a:ea typeface="Times New Roman"/>
                <a:cs typeface="Times New Roman"/>
                <a:sym typeface="Times New Roman"/>
              </a:rPr>
              <a:t>Breusch- Pagan Test : Test of Heteroscedasticity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43225" y="19249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-3175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H0 : Homoscedasticity</a:t>
            </a:r>
          </a:p>
          <a:p>
            <a:pPr lvl="0" indent="-3175" rtl="0">
              <a:spcBef>
                <a:spcPts val="59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H1 : Heteroscedasticity</a:t>
            </a:r>
          </a:p>
          <a:p>
            <a:pPr lvl="0" indent="-3175" rtl="0">
              <a:spcBef>
                <a:spcPts val="59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Rule : After running BP test if P value less than Alpha (0.05) Reject H0 else Fail to Reject H0</a:t>
            </a:r>
          </a:p>
          <a:p>
            <a:pPr marL="0" lvl="0" indent="0" rtl="0">
              <a:spcBef>
                <a:spcPts val="592"/>
              </a:spcBef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590"/>
              </a:spcBef>
              <a:buNone/>
            </a:pPr>
            <a:r>
              <a:rPr lang="en-US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: P Value :  2.229e-05 &lt; Alpha</a:t>
            </a:r>
          </a:p>
          <a:p>
            <a:pPr marL="0" lvl="0" indent="0" rtl="0">
              <a:spcBef>
                <a:spcPts val="590"/>
              </a:spcBef>
              <a:buNone/>
            </a:pPr>
            <a:r>
              <a:rPr lang="en-US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:  Reject H0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1.1 :</a:t>
            </a:r>
            <a:r>
              <a:rPr lang="en-US" sz="3600" b="1" i="1" u="sng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Transformation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BOX-COX used for Y Transformation  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λ = 0.25, Y Transform = POWER ( Y, 0.25 ) </a:t>
            </a:r>
          </a:p>
          <a:p>
            <a: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667000"/>
            <a:ext cx="80010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1.1: Plots</a:t>
            </a: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57375" y="1101200"/>
            <a:ext cx="8229600" cy="135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Violation - Constant Variance</a:t>
            </a: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Residual Plot	                         QQ Norm</a:t>
            </a: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72750"/>
            <a:ext cx="9030299" cy="32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-99800" y="274650"/>
            <a:ext cx="10094399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i="1" u="sng">
                <a:latin typeface="Times New Roman"/>
                <a:ea typeface="Times New Roman"/>
                <a:cs typeface="Times New Roman"/>
                <a:sym typeface="Times New Roman"/>
              </a:rPr>
              <a:t>Model 1.1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3600" b="1" i="1" u="sng">
                <a:latin typeface="Times New Roman"/>
                <a:ea typeface="Times New Roman"/>
                <a:cs typeface="Times New Roman"/>
                <a:sym typeface="Times New Roman"/>
              </a:rPr>
              <a:t>Breusch- Pagan Test : Test of Heteroscedasticity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0" rtl="0">
              <a:spcBef>
                <a:spcPts val="0"/>
              </a:spcBef>
              <a:buClr>
                <a:schemeClr val="dk1"/>
              </a:buClr>
              <a:buSzPct val="98333"/>
              <a:buFont typeface="Times New Roman"/>
              <a:buChar char="•"/>
            </a:pPr>
            <a:r>
              <a:rPr lang="en-US" sz="2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H0 : Homoscedasiticity</a:t>
            </a:r>
          </a:p>
          <a:p>
            <a:pPr lvl="0" indent="0" rtl="0">
              <a:spcBef>
                <a:spcPts val="0"/>
              </a:spcBef>
              <a:buClr>
                <a:schemeClr val="dk1"/>
              </a:buClr>
              <a:buSzPct val="98333"/>
              <a:buFont typeface="Times New Roman"/>
              <a:buChar char="•"/>
            </a:pPr>
            <a:r>
              <a:rPr lang="en-US" sz="2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H1 : Heteroscedasticity</a:t>
            </a:r>
          </a:p>
          <a:p>
            <a:pPr lvl="0" indent="0" rtl="0">
              <a:spcBef>
                <a:spcPts val="590"/>
              </a:spcBef>
              <a:buClr>
                <a:schemeClr val="dk1"/>
              </a:buClr>
              <a:buSzPct val="98333"/>
              <a:buFont typeface="Times New Roman"/>
              <a:buChar char="•"/>
            </a:pPr>
            <a:r>
              <a:rPr lang="en-US" sz="2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Rule : After running BP test if P value less than Alpha (0.05) Reject H0 else Fail to Reject H0</a:t>
            </a:r>
          </a:p>
          <a:p>
            <a:pPr marL="0" lvl="0" indent="0" rtl="0">
              <a:spcBef>
                <a:spcPts val="592"/>
              </a:spcBef>
              <a:buNone/>
            </a:pPr>
            <a:endParaRPr sz="2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590"/>
              </a:spcBef>
              <a:buNone/>
            </a:pPr>
            <a:r>
              <a:rPr lang="en-US" sz="29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: P Value :  0.9045 &gt;Alpha</a:t>
            </a:r>
          </a:p>
          <a:p>
            <a:pPr marL="0" lvl="0" indent="0" rtl="0">
              <a:spcBef>
                <a:spcPts val="590"/>
              </a:spcBef>
              <a:buNone/>
            </a:pPr>
            <a:r>
              <a:rPr lang="en-US" sz="29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:  Fail to Reject H0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4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00750" y="1614450"/>
            <a:ext cx="88104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Strategy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</a:t>
            </a:r>
            <a:r>
              <a:rPr lang="en-US" sz="32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Description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Statistics - </a:t>
            </a:r>
            <a:r>
              <a:rPr lang="en-US" sz="32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Regression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2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&amp; Multiple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</a:t>
            </a:r>
            <a:r>
              <a:rPr lang="en-US" sz="32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Transformation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Validation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400" b="1" i="1" u="sng">
                <a:latin typeface="Times New Roman"/>
                <a:ea typeface="Times New Roman"/>
                <a:cs typeface="Times New Roman"/>
                <a:sym typeface="Times New Roman"/>
              </a:rPr>
              <a:t>Model 1.1 :</a:t>
            </a:r>
          </a:p>
          <a:p>
            <a:pPr>
              <a:spcBef>
                <a:spcPts val="0"/>
              </a:spcBef>
              <a:buNone/>
            </a:pPr>
            <a:r>
              <a:rPr lang="en-US" sz="2400" b="1" i="1" u="sng">
                <a:latin typeface="Times New Roman"/>
                <a:ea typeface="Times New Roman"/>
                <a:cs typeface="Times New Roman"/>
                <a:sym typeface="Times New Roman"/>
              </a:rPr>
              <a:t> Scatterplot (FacebookLikes ^0.25 ~ Numberoffollowers)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00" y="1178725"/>
            <a:ext cx="7911798" cy="38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407500" y="5701800"/>
            <a:ext cx="8229600" cy="1056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b="1">
                <a:latin typeface="Times New Roman"/>
                <a:ea typeface="Times New Roman"/>
                <a:cs typeface="Times New Roman"/>
                <a:sym typeface="Times New Roman"/>
              </a:rPr>
              <a:t>The scatter plot shows a curvilinear relationship between X and Y axis.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b="1" i="1" u="sng">
                <a:latin typeface="Times New Roman"/>
                <a:ea typeface="Times New Roman"/>
                <a:cs typeface="Times New Roman"/>
                <a:sym typeface="Times New Roman"/>
              </a:rPr>
              <a:t>Model 1.2 : Transforming X to Polynomial form of X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166350" y="2157750"/>
            <a:ext cx="8229600" cy="3699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/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-185350" y="1209325"/>
            <a:ext cx="9666900" cy="55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139700" rtl="0">
              <a:spcBef>
                <a:spcPts val="64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FacebookLikes^0.25 ~ Numberoffollowers + Numberoffollowers^2 +  Numberoffollowers^3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75" y="2157750"/>
            <a:ext cx="6965749" cy="301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260225" y="1683875"/>
            <a:ext cx="4179000" cy="55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b="1"/>
          </a:p>
        </p:txBody>
      </p:sp>
      <p:sp>
        <p:nvSpPr>
          <p:cNvPr id="232" name="Shape 232"/>
          <p:cNvSpPr/>
          <p:nvPr/>
        </p:nvSpPr>
        <p:spPr>
          <a:xfrm>
            <a:off x="0" y="4536500"/>
            <a:ext cx="7010999" cy="21300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3000" b="1" i="1" u="sng">
                <a:latin typeface="Times New Roman"/>
                <a:ea typeface="Times New Roman"/>
                <a:cs typeface="Times New Roman"/>
                <a:sym typeface="Times New Roman"/>
              </a:rPr>
              <a:t>Model 1.2 :Residual vs Fitted Plot</a:t>
            </a:r>
          </a:p>
          <a:p>
            <a:pPr>
              <a:spcBef>
                <a:spcPts val="0"/>
              </a:spcBef>
              <a:buNone/>
            </a:pPr>
            <a:endParaRPr sz="3000" b="1" i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112100"/>
            <a:ext cx="8229600" cy="5014199"/>
          </a:xfrm>
          <a:prstGeom prst="rect">
            <a:avLst/>
          </a:prstGeom>
          <a:solidFill>
            <a:srgbClr val="FFFF00"/>
          </a:solidFill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b="1">
                <a:latin typeface="Times New Roman"/>
                <a:ea typeface="Times New Roman"/>
                <a:cs typeface="Times New Roman"/>
                <a:sym typeface="Times New Roman"/>
              </a:rPr>
              <a:t>CONSTANT VARIANCE FOR MODEL 1.2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71225"/>
            <a:ext cx="8396899" cy="452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b="1" i="1" u="sng">
                <a:latin typeface="Times New Roman"/>
                <a:ea typeface="Times New Roman"/>
                <a:cs typeface="Times New Roman"/>
                <a:sym typeface="Times New Roman"/>
              </a:rPr>
              <a:t>Model 1.2 :Quantile Plot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00200"/>
            <a:ext cx="8100001" cy="506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-370700" y="274650"/>
            <a:ext cx="98664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i="1" u="sng">
                <a:latin typeface="Times New Roman"/>
                <a:ea typeface="Times New Roman"/>
                <a:cs typeface="Times New Roman"/>
                <a:sym typeface="Times New Roman"/>
              </a:rPr>
              <a:t>Model 1.2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b="1" i="1" u="sng">
                <a:latin typeface="Times New Roman"/>
                <a:ea typeface="Times New Roman"/>
                <a:cs typeface="Times New Roman"/>
                <a:sym typeface="Times New Roman"/>
              </a:rPr>
              <a:t>Breusch- Pagan Test : Test of Heteroscedasticity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-3175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H0 : Homoscedasticity</a:t>
            </a:r>
          </a:p>
          <a:p>
            <a:pPr lvl="0" indent="-3175" rtl="0">
              <a:spcBef>
                <a:spcPts val="59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H1 : Heteroscedasticity</a:t>
            </a:r>
          </a:p>
          <a:p>
            <a:pPr lvl="0" indent="-3175" rtl="0">
              <a:spcBef>
                <a:spcPts val="59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Rule : After running BP test if P value less than Alpha (0.05) Reject H0 else Fail to Reject H0</a:t>
            </a:r>
          </a:p>
          <a:p>
            <a:pPr marL="0" lvl="0" indent="0" rtl="0">
              <a:spcBef>
                <a:spcPts val="592"/>
              </a:spcBef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590"/>
              </a:spcBef>
              <a:buNone/>
            </a:pPr>
            <a:r>
              <a:rPr lang="en-US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: P Value :   0.2844 &gt;Alpha</a:t>
            </a:r>
          </a:p>
          <a:p>
            <a:pPr marL="0" lvl="0" indent="0" rtl="0">
              <a:spcBef>
                <a:spcPts val="590"/>
              </a:spcBef>
              <a:buNone/>
            </a:pPr>
            <a:r>
              <a:rPr lang="en-US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:  Fail to Reject H0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b="1" i="1" u="sng">
                <a:latin typeface="Times New Roman"/>
                <a:ea typeface="Times New Roman"/>
                <a:cs typeface="Times New Roman"/>
                <a:sym typeface="Times New Roman"/>
              </a:rPr>
              <a:t>Final Linear regression model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1490875" y="3407700"/>
            <a:ext cx="5942400" cy="25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(FacebookLikes)^0.25 = </a:t>
            </a:r>
          </a:p>
          <a:p>
            <a:pPr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28.85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(4.009e-06) * (Numberoffollowers)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(1.097e-13) * (Numberoffollowers)^2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(9.709e-22) * (Numberoffollowers)^3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1490875" y="1757100"/>
            <a:ext cx="6133800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βo = 28.85</a:t>
            </a:r>
          </a:p>
          <a:p>
            <a:pPr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β1 = 4.009e-06</a:t>
            </a:r>
          </a:p>
          <a:p>
            <a:pPr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β2 = -1.097e-13</a:t>
            </a:r>
          </a:p>
          <a:p>
            <a:pPr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β3 = 9.709e-22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36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of the Regression Model from </a:t>
            </a:r>
          </a:p>
          <a:p>
            <a:pPr>
              <a:spcBef>
                <a:spcPts val="0"/>
              </a:spcBef>
              <a:buNone/>
            </a:pPr>
            <a:r>
              <a:rPr lang="en-US" sz="36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Training data 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256650" y="1350475"/>
            <a:ext cx="8631599" cy="5150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Barack Obama </a:t>
            </a:r>
            <a:r>
              <a:rPr lang="en-US"/>
              <a:t>	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Salman Khan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66" name="Shape 266"/>
          <p:cNvGraphicFramePr/>
          <p:nvPr/>
        </p:nvGraphicFramePr>
        <p:xfrm>
          <a:off x="415187" y="2058075"/>
          <a:ext cx="8313625" cy="1037784"/>
        </p:xfrm>
        <a:graphic>
          <a:graphicData uri="http://schemas.openxmlformats.org/drawingml/2006/table">
            <a:tbl>
              <a:tblPr>
                <a:noFill/>
                <a:tableStyleId>{3D74FC13-F8FC-4E96-8198-DF173FFC8149}</a:tableStyleId>
              </a:tblPr>
              <a:tblGrid>
                <a:gridCol w="1543150"/>
                <a:gridCol w="1887350"/>
                <a:gridCol w="1534275"/>
                <a:gridCol w="2123125"/>
                <a:gridCol w="1225725"/>
              </a:tblGrid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FacebookLikes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Numberoffollowers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Actual Transformed 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Estimated from Model Transformed 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Error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43 million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58 million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81.86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80.94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2.38%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267" name="Shape 267"/>
          <p:cNvGraphicFramePr/>
          <p:nvPr/>
        </p:nvGraphicFramePr>
        <p:xfrm>
          <a:off x="459750" y="5678275"/>
          <a:ext cx="8313625" cy="1037784"/>
        </p:xfrm>
        <a:graphic>
          <a:graphicData uri="http://schemas.openxmlformats.org/drawingml/2006/table">
            <a:tbl>
              <a:tblPr>
                <a:noFill/>
                <a:tableStyleId>{404C211A-376C-4CA5-8182-27F8E45AF1F7}</a:tableStyleId>
              </a:tblPr>
              <a:tblGrid>
                <a:gridCol w="1557400"/>
                <a:gridCol w="1972900"/>
                <a:gridCol w="1529200"/>
                <a:gridCol w="2072975"/>
                <a:gridCol w="1181150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FacebookLikes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Numberoffollowers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Actual Transformed 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Estimated from Model Transformed 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Error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24 million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11.5 million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70.40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61.96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13.62%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050" y="3162937"/>
            <a:ext cx="1839474" cy="183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50" y="3181350"/>
            <a:ext cx="1839475" cy="1821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-192462" y="274650"/>
            <a:ext cx="95289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Validation of the Regression Model for Test Data 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457200" y="14176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rtl="0">
              <a:spcBef>
                <a:spcPts val="0"/>
              </a:spcBef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Hrithik Roshan</a:t>
            </a:r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 marL="0" indent="0" rtl="0">
              <a:spcBef>
                <a:spcPts val="0"/>
              </a:spcBef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Chris Pratt</a:t>
            </a:r>
          </a:p>
          <a:p>
            <a:pPr marL="0" indent="0" rtl="0">
              <a:spcBef>
                <a:spcPts val="0"/>
              </a:spcBef>
              <a:buNone/>
            </a:pPr>
            <a:endParaRPr b="1"/>
          </a:p>
          <a:p>
            <a:pPr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76" name="Shape 276"/>
          <p:cNvGraphicFramePr/>
          <p:nvPr/>
        </p:nvGraphicFramePr>
        <p:xfrm>
          <a:off x="415175" y="2049150"/>
          <a:ext cx="8313625" cy="1037784"/>
        </p:xfrm>
        <a:graphic>
          <a:graphicData uri="http://schemas.openxmlformats.org/drawingml/2006/table">
            <a:tbl>
              <a:tblPr>
                <a:noFill/>
                <a:tableStyleId>{631A3586-7C98-4EE7-A11A-4CEEF3433EB0}</a:tableStyleId>
              </a:tblPr>
              <a:tblGrid>
                <a:gridCol w="1571650"/>
                <a:gridCol w="1844575"/>
                <a:gridCol w="1500600"/>
                <a:gridCol w="2233475"/>
                <a:gridCol w="1163325"/>
              </a:tblGrid>
              <a:tr h="581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FacebookLikes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Numberoffollowers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Actual Transformed 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Estimated from Model Transformed 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Error</a:t>
                      </a:r>
                    </a:p>
                  </a:txBody>
                  <a:tcPr marL="91425" marR="91425" marT="91425" marB="91425"/>
                </a:tc>
              </a:tr>
              <a:tr h="41565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14.8 million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9.6 million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62.07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58.02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7%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277" name="Shape 277"/>
          <p:cNvGraphicFramePr/>
          <p:nvPr/>
        </p:nvGraphicFramePr>
        <p:xfrm>
          <a:off x="151387" y="5816675"/>
          <a:ext cx="8577400" cy="1037784"/>
        </p:xfrm>
        <a:graphic>
          <a:graphicData uri="http://schemas.openxmlformats.org/drawingml/2006/table">
            <a:tbl>
              <a:tblPr>
                <a:noFill/>
                <a:tableStyleId>{A9346ECC-AC8B-41B0-A916-1BC8BDC0BA47}</a:tableStyleId>
              </a:tblPr>
              <a:tblGrid>
                <a:gridCol w="1503850"/>
                <a:gridCol w="1941800"/>
                <a:gridCol w="1707550"/>
                <a:gridCol w="2288400"/>
                <a:gridCol w="1135800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FacebookLikes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Numberoffollowers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Actual Transformed 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Estimated from Model Transformed 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Error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11.8 million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1.9 million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32.98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36.14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8.76%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950" y="3446525"/>
            <a:ext cx="2273350" cy="206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675" y="3446525"/>
            <a:ext cx="2946224" cy="168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305100" y="274650"/>
            <a:ext cx="88389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b="1" i="1" u="sng">
                <a:latin typeface="Times New Roman"/>
                <a:ea typeface="Times New Roman"/>
                <a:cs typeface="Times New Roman"/>
                <a:sym typeface="Times New Roman"/>
              </a:rPr>
              <a:t>Predicting Output with 95 % CI and 5 % ME through Regression model for the celeb not on facebook but on twitter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248525"/>
            <a:ext cx="8229600" cy="487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Alia Bhatt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lang="en-US" sz="2400" b="1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rtl="0">
              <a:spcBef>
                <a:spcPts val="0"/>
              </a:spcBef>
              <a:buNone/>
            </a:pPr>
            <a:endParaRPr lang="en-US"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rtl="0">
              <a:spcBef>
                <a:spcPts val="0"/>
              </a:spcBef>
              <a:buNone/>
            </a:pPr>
            <a:endParaRPr lang="en-US" sz="2400" b="1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2400" b="1" smtClean="0">
                <a:latin typeface="Times New Roman"/>
                <a:ea typeface="Times New Roman"/>
                <a:cs typeface="Times New Roman"/>
                <a:sym typeface="Times New Roman"/>
              </a:rPr>
              <a:t>Suresh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Raina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286" name="Shape 286"/>
          <p:cNvGraphicFramePr/>
          <p:nvPr/>
        </p:nvGraphicFramePr>
        <p:xfrm>
          <a:off x="2451850" y="1861875"/>
          <a:ext cx="6692150" cy="1037784"/>
        </p:xfrm>
        <a:graphic>
          <a:graphicData uri="http://schemas.openxmlformats.org/drawingml/2006/table">
            <a:tbl>
              <a:tblPr>
                <a:noFill/>
                <a:tableStyleId>{50793FA5-6C40-4216-A124-9D2359931C0D}</a:tableStyleId>
              </a:tblPr>
              <a:tblGrid>
                <a:gridCol w="2249675"/>
                <a:gridCol w="1805400"/>
                <a:gridCol w="2637075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Number Of Followers in Twitter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Estimated (Y^0.25)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Expected Facebook likes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4.6 million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45.24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4.2 million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287" name="Shape 287"/>
          <p:cNvGraphicFramePr/>
          <p:nvPr/>
        </p:nvGraphicFramePr>
        <p:xfrm>
          <a:off x="1492525" y="5843500"/>
          <a:ext cx="6991550" cy="1037784"/>
        </p:xfrm>
        <a:graphic>
          <a:graphicData uri="http://schemas.openxmlformats.org/drawingml/2006/table">
            <a:tbl>
              <a:tblPr>
                <a:noFill/>
                <a:tableStyleId>{2981B152-03FD-4A80-BF72-72550FF69567}</a:tableStyleId>
              </a:tblPr>
              <a:tblGrid>
                <a:gridCol w="2350350"/>
                <a:gridCol w="1886150"/>
                <a:gridCol w="2755050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Number Of Followers in Twitter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Estimated (Y^0.25)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Expected Facebook likes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3.8 million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42.84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3.37 million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050" y="2966373"/>
            <a:ext cx="2929088" cy="20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300" y="2966375"/>
            <a:ext cx="4066538" cy="228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endParaRPr sz="3600" b="1"/>
          </a:p>
          <a:p>
            <a:pPr algn="ctr" rtl="0">
              <a:spcBef>
                <a:spcPts val="0"/>
              </a:spcBef>
              <a:buNone/>
            </a:pPr>
            <a:endParaRPr sz="3600" b="1"/>
          </a:p>
          <a:p>
            <a:pPr algn="ctr">
              <a:spcBef>
                <a:spcPts val="0"/>
              </a:spcBef>
              <a:buNone/>
            </a:pPr>
            <a:r>
              <a:rPr lang="en-US" sz="7200" b="1"/>
              <a:t>QUESTIONS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4000" b="1" i="1" u="sng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</a:t>
            </a:r>
            <a:r>
              <a:rPr lang="en-US" sz="4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0" y="1063325"/>
            <a:ext cx="91440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30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X is a marketing research firm that collects and maintains data for Celebs across US and India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30200" algn="l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Celebs wants to reach out to maximum followers through Social Networks for promotional activities for their movies, product endorsements etc.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302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of the Celebs for which company X maintains data are on twitter but not on</a:t>
            </a: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</a:t>
            </a: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X will help </a:t>
            </a: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3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elebs to</a:t>
            </a: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the number of facebook lik</a:t>
            </a: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</a:t>
            </a:r>
            <a:r>
              <a:rPr lang="en-US" sz="3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3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eleb page will receive </a:t>
            </a: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 linear regression model </a:t>
            </a:r>
            <a:r>
              <a:rPr lang="en-US" sz="3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when a </a:t>
            </a: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3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eleb creates a facebook page.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3600" b="1" i="1" u="sng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</a:p>
          <a:p>
            <a:pPr>
              <a:spcBef>
                <a:spcPts val="0"/>
              </a:spcBef>
              <a:buNone/>
            </a:pPr>
            <a:r>
              <a:rPr lang="en-US" sz="4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Description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5" y="1507950"/>
            <a:ext cx="9108324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81562"/>
            <a:ext cx="8229600" cy="9090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40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Strategy 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-15658" y="838200"/>
            <a:ext cx="8998199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Perform Descriptive Statistics to understand the correlation among all the variables 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Exhaustive Search using LEAPS to generate best 6 subsets of linear models out of 63 Models.(2^6 -1 )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All Models we have built have CI = 95 %,ME = 5 %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Statistics Measures used to evaluate each Model 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 - AIC, Mallows CP, R-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Square,Adjusted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 R-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Square,VIF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there is no violation of Variance , Normality, Linearity and Independence.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Breusch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-Pagan (BP) test for </a:t>
            </a:r>
            <a:r>
              <a:rPr lang="en-US" sz="3000" dirty="0" err="1">
                <a:latin typeface="Times New Roman"/>
                <a:ea typeface="Times New Roman"/>
                <a:cs typeface="Times New Roman"/>
                <a:sym typeface="Times New Roman"/>
              </a:rPr>
              <a:t>Heteroscedasticity</a:t>
            </a: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Variable Transformation  to achieve constant variance.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Validation of the Regression Model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4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</a:t>
            </a:r>
            <a:r>
              <a:rPr lang="en-US" sz="4000" b="1" i="1" u="sng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Description</a:t>
            </a:r>
          </a:p>
        </p:txBody>
      </p:sp>
      <p:graphicFrame>
        <p:nvGraphicFramePr>
          <p:cNvPr id="109" name="Shape 109"/>
          <p:cNvGraphicFramePr/>
          <p:nvPr/>
        </p:nvGraphicFramePr>
        <p:xfrm>
          <a:off x="306000" y="1447803"/>
          <a:ext cx="8562825" cy="5080455"/>
        </p:xfrm>
        <a:graphic>
          <a:graphicData uri="http://schemas.openxmlformats.org/drawingml/2006/table">
            <a:tbl>
              <a:tblPr firstRow="1" firstCol="1" bandRow="1">
                <a:noFill/>
                <a:tableStyleId>{38DCD6C6-A83D-4A4C-BCC3-7912EE3F7186}</a:tableStyleId>
              </a:tblPr>
              <a:tblGrid>
                <a:gridCol w="489300"/>
                <a:gridCol w="3098925"/>
                <a:gridCol w="4974600"/>
              </a:tblGrid>
              <a:tr h="408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 Name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Meaning</a:t>
                      </a:r>
                    </a:p>
                  </a:txBody>
                  <a:tcPr marL="68575" marR="68575" marT="0" marB="0"/>
                </a:tc>
              </a:tr>
              <a:tr h="81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 Likes</a:t>
                      </a: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(Y)</a:t>
                      </a:r>
                    </a:p>
                  </a:txBody>
                  <a:tcPr marL="68575" marR="68575" marT="0" marB="0"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 of the number of followers liking the Celebrity page on Facebook.</a:t>
                      </a:r>
                    </a:p>
                  </a:txBody>
                  <a:tcPr marL="68575" marR="68575" marT="0" marB="0">
                    <a:solidFill>
                      <a:srgbClr val="F2DADA"/>
                    </a:solidFill>
                  </a:tcPr>
                </a:tc>
              </a:tr>
              <a:tr h="408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Age(X1)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 of the Celebrity</a:t>
                      </a:r>
                    </a:p>
                  </a:txBody>
                  <a:tcPr marL="68575" marR="68575" marT="0" marB="0"/>
                </a:tc>
              </a:tr>
              <a:tr h="408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followers(X2)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followers for the Celebrity on Twitter</a:t>
                      </a:r>
                    </a:p>
                  </a:txBody>
                  <a:tcPr marL="68575" marR="68575" marT="0" marB="0"/>
                </a:tc>
              </a:tr>
              <a:tr h="81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listed(X3)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time the Celebrity is tagged by other users on Twitter</a:t>
                      </a:r>
                    </a:p>
                  </a:txBody>
                  <a:tcPr marL="68575" marR="68575" marT="0" marB="0"/>
                </a:tc>
              </a:tr>
              <a:tr h="81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Retweets(X4)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time the Celebrity Tweet is retweeted by other users on Twitter</a:t>
                      </a:r>
                    </a:p>
                  </a:txBody>
                  <a:tcPr marL="68575" marR="68575" marT="0" marB="0"/>
                </a:tc>
              </a:tr>
              <a:tr h="408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Favorites(X5)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likes each Celebrity Tweet receives</a:t>
                      </a:r>
                    </a:p>
                  </a:txBody>
                  <a:tcPr marL="68575" marR="68575" marT="0" marB="0"/>
                </a:tc>
              </a:tr>
              <a:tr h="408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Country(X6)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000" b="1" u="none" strike="noStrike" cap="none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or India – Only Categorical Variable</a:t>
                      </a:r>
                    </a:p>
                  </a:txBody>
                  <a:tcPr marL="68575" marR="68575" marT="0" marB="0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Shape 114"/>
          <p:cNvGraphicFramePr/>
          <p:nvPr/>
        </p:nvGraphicFramePr>
        <p:xfrm>
          <a:off x="20782" y="3477489"/>
          <a:ext cx="8991575" cy="3352850"/>
        </p:xfrm>
        <a:graphic>
          <a:graphicData uri="http://schemas.openxmlformats.org/drawingml/2006/table">
            <a:tbl>
              <a:tblPr>
                <a:noFill/>
                <a:tableStyleId>{974963BC-11D3-4C53-A4C9-ACEE3D6B804B}</a:tableStyleId>
              </a:tblPr>
              <a:tblGrid>
                <a:gridCol w="1779775"/>
                <a:gridCol w="714025"/>
                <a:gridCol w="1154725"/>
                <a:gridCol w="1283675"/>
                <a:gridCol w="1300725"/>
                <a:gridCol w="1594875"/>
                <a:gridCol w="1163775"/>
              </a:tblGrid>
              <a:tr h="78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Parameters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TotalRetweet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TotalFavorites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Numberoflisted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Numberoffollowers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FacebookLikes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-0.354395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-0.352621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-0.02301995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-0.072425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-0.1742424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TotalRetweet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-0.3544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0.946708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0.479598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0.4478789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0.5958577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TotalFavorites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-0.3526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0.946708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0.55796684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0.5357931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0.6583138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Numberoflisted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-0.023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0.479598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0.557967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0.9378948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0.7314523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Numberoffollowers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-0.0724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0.447879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0.535793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0.93789477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0.7998733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FacebookLikes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-0.1742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0.595858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0.658314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0.73145231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0.7998733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800" y="0"/>
            <a:ext cx="7708200" cy="39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20775" y="0"/>
            <a:ext cx="4572000" cy="226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1" u="sng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</a:t>
            </a:r>
            <a:r>
              <a:rPr lang="en-US" sz="4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1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6 Models from Exhaustive Search &amp; Model Selection Criteria Metrics </a:t>
            </a: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0" y="1503200"/>
            <a:ext cx="8731773" cy="23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000" y="3963675"/>
            <a:ext cx="8229599" cy="28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b="1" i="1" u="sng"/>
              <a:t>Linear Regression Model 3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57200" y="2189050"/>
            <a:ext cx="8229600" cy="3937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indent="0" rtl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25" y="1965087"/>
            <a:ext cx="8397998" cy="338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203875" y="1026775"/>
            <a:ext cx="85971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i="1">
                <a:latin typeface="Times New Roman"/>
                <a:ea typeface="Times New Roman"/>
                <a:cs typeface="Times New Roman"/>
                <a:sym typeface="Times New Roman"/>
              </a:rPr>
              <a:t>FacebookLikes ~ Numberoffollowers+TotalRetweet+Country</a:t>
            </a:r>
          </a:p>
        </p:txBody>
      </p:sp>
      <p:sp>
        <p:nvSpPr>
          <p:cNvPr id="132" name="Shape 132"/>
          <p:cNvSpPr/>
          <p:nvPr/>
        </p:nvSpPr>
        <p:spPr>
          <a:xfrm>
            <a:off x="6166450" y="3186412"/>
            <a:ext cx="1439099" cy="42870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203875" y="5383875"/>
            <a:ext cx="8397899" cy="13601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b="1"/>
              <a:t>Conclusion :  Country is not a significant predictor as the P value is &gt; than Alpha(0.05) and it’s not contributing significantly to predict Facebook Likes(Y).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b="1" i="1" u="sng"/>
              <a:t>Linear Regression Model 2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03200" indent="0" rtl="0">
              <a:spcBef>
                <a:spcPts val="0"/>
              </a:spcBef>
              <a:buNone/>
            </a:pPr>
            <a:r>
              <a:rPr lang="en-US" sz="2400" b="1" i="1">
                <a:latin typeface="Times New Roman"/>
                <a:ea typeface="Times New Roman"/>
                <a:cs typeface="Times New Roman"/>
                <a:sym typeface="Times New Roman"/>
              </a:rPr>
              <a:t>FacebookLikes ~ Numberoffollowers+TotalRetweet</a:t>
            </a:r>
          </a:p>
          <a:p>
            <a:pPr rtl="0">
              <a:spcBef>
                <a:spcPts val="0"/>
              </a:spcBef>
              <a:buNone/>
            </a:pPr>
            <a:endParaRPr sz="1800" b="1"/>
          </a:p>
          <a:p>
            <a:pPr>
              <a:spcBef>
                <a:spcPts val="0"/>
              </a:spcBef>
              <a:buNone/>
            </a:pPr>
            <a:endParaRPr sz="1800" b="1"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339937"/>
            <a:ext cx="7931601" cy="30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373500" y="5386575"/>
            <a:ext cx="8397000" cy="917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b="1"/>
              <a:t>VIF : 3.92 (&lt;10) which indicates that multicollinearity amongst all the variables is not overfitting the model.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1416</Words>
  <Application>Microsoft Office PowerPoint</Application>
  <PresentationFormat>On-screen Show (4:3)</PresentationFormat>
  <Paragraphs>317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Times New Roman</vt:lpstr>
      <vt:lpstr>Office Theme</vt:lpstr>
      <vt:lpstr>Regression Analysis - Social Networks </vt:lpstr>
      <vt:lpstr>AGENDA</vt:lpstr>
      <vt:lpstr>Business Problem</vt:lpstr>
      <vt:lpstr>Modeling Strategy </vt:lpstr>
      <vt:lpstr>Variable Description</vt:lpstr>
      <vt:lpstr>PowerPoint Presentation</vt:lpstr>
      <vt:lpstr>Top 6 Models from Exhaustive Search &amp; Model Selection Criteria Metrics  </vt:lpstr>
      <vt:lpstr>Linear Regression Model 3</vt:lpstr>
      <vt:lpstr>Linear Regression Model 2</vt:lpstr>
      <vt:lpstr>                      Model 2 - Plots                                                                                                   </vt:lpstr>
      <vt:lpstr>Model 2       Breusch- Pagan Test : Test of Heteroscedasticity</vt:lpstr>
      <vt:lpstr>Transform (Y) : Using Box-Cox Plot</vt:lpstr>
      <vt:lpstr>Model 2.1 : Transform Y to Y^0.25</vt:lpstr>
      <vt:lpstr>Model 2.2 : Transform Y to Log(Y)</vt:lpstr>
      <vt:lpstr>Model 1:Linear Regression (Single Variable) FacebookLikes(Y) ~ Numberoffollowers(X2)</vt:lpstr>
      <vt:lpstr>Model 1 Breusch- Pagan Test : Test of Heteroscedasticity</vt:lpstr>
      <vt:lpstr>Model 1.1 :Variable Transformation</vt:lpstr>
      <vt:lpstr>Model 1.1: Plots </vt:lpstr>
      <vt:lpstr>Model 1.1 Breusch- Pagan Test : Test of Heteroscedasticity</vt:lpstr>
      <vt:lpstr>Model 1.1 :  Scatterplot (FacebookLikes ^0.25 ~ Numberoffollowers)</vt:lpstr>
      <vt:lpstr>Model 1.2 : Transforming X to Polynomial form of X</vt:lpstr>
      <vt:lpstr>Model 1.2 :Residual vs Fitted Plot </vt:lpstr>
      <vt:lpstr>Model 1.2 :Quantile Plot</vt:lpstr>
      <vt:lpstr>Model 1.2 Breusch- Pagan Test : Test of Heteroscedasticity</vt:lpstr>
      <vt:lpstr>Final Linear regression model</vt:lpstr>
      <vt:lpstr>Validation of the Regression Model from  Sample Training data </vt:lpstr>
      <vt:lpstr> Validation of the Regression Model for Test Data </vt:lpstr>
      <vt:lpstr>Predicting Output with 95 % CI and 5 % ME through Regression model for the celeb not on facebook but on twitter</vt:lpstr>
      <vt:lpstr>PowerPoint Presentation</vt:lpstr>
      <vt:lpstr>APPENDIX Data Description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Analysis - Social Networks  Presented by: Anish Gandhi,Chanchal Sarkar,                         Goutham Kontham, Anurag Bhaskarla</dc:title>
  <cp:lastModifiedBy>Chanchal Sarkar -T (chasarka - GDH CONSULTING at Cisco)</cp:lastModifiedBy>
  <cp:revision>5</cp:revision>
  <dcterms:modified xsi:type="dcterms:W3CDTF">2016-09-09T21:23:33Z</dcterms:modified>
</cp:coreProperties>
</file>